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300" r:id="rId3"/>
    <p:sldId id="298" r:id="rId4"/>
    <p:sldId id="303" r:id="rId5"/>
    <p:sldId id="304" r:id="rId6"/>
    <p:sldId id="305" r:id="rId7"/>
    <p:sldId id="307" r:id="rId8"/>
    <p:sldId id="309" r:id="rId9"/>
    <p:sldId id="308" r:id="rId10"/>
    <p:sldId id="310" r:id="rId11"/>
    <p:sldId id="318" r:id="rId12"/>
    <p:sldId id="311" r:id="rId13"/>
    <p:sldId id="316" r:id="rId14"/>
    <p:sldId id="317" r:id="rId15"/>
    <p:sldId id="315" r:id="rId16"/>
  </p:sldIdLst>
  <p:sldSz cx="9144000" cy="6858000" type="screen4x3"/>
  <p:notesSz cx="6742113" cy="98726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0066CC"/>
    <a:srgbClr val="0000FF"/>
    <a:srgbClr val="000066"/>
    <a:srgbClr val="F6F890"/>
    <a:srgbClr val="F4F4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893" autoAdjust="0"/>
    <p:restoredTop sz="93669" autoAdjust="0"/>
  </p:normalViewPr>
  <p:slideViewPr>
    <p:cSldViewPr>
      <p:cViewPr>
        <p:scale>
          <a:sx n="150" d="100"/>
          <a:sy n="150" d="100"/>
        </p:scale>
        <p:origin x="-5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C1F6-EF4F-42F1-A1DD-7F74433D2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65C31-DE31-4199-973E-4B75FD167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12AE7-E106-4718-90B9-607C111B3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A90D6-0A74-4A41-A3F6-C17D68F37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F17A0-CDAC-4383-84C2-A2E0EE10D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EC1F-4E9B-414F-8BC7-65DCBA383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99A21-25DF-4DA4-B9FE-F826492D1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09B1F-1BFB-4C3E-A01D-DE604DB968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C7F73-3586-41ED-AB31-C23305F44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2642B-2D6B-4BDB-A4E6-546CA4190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41255-9217-4FDF-849D-6EE03644F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6AC4C-403F-4F42-8887-F6F3DA6A3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ABE4D95-7658-418A-82EF-CA8C07AD1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2625" y="1557338"/>
            <a:ext cx="7777163" cy="46782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800" b="1" dirty="0">
              <a:latin typeface="+mj-lt"/>
            </a:endParaRPr>
          </a:p>
          <a:p>
            <a:pPr algn="ctr" eaLnBrk="1" hangingPunct="1">
              <a:defRPr/>
            </a:pPr>
            <a:endParaRPr lang="ru-RU" sz="2800" b="1" dirty="0">
              <a:latin typeface="+mj-lt"/>
            </a:endParaRPr>
          </a:p>
          <a:p>
            <a:pPr algn="ctr" eaLnBrk="1" hangingPunct="1">
              <a:defRPr/>
            </a:pPr>
            <a:r>
              <a:rPr lang="ru-RU" sz="2800" b="1" dirty="0">
                <a:latin typeface="+mj-lt"/>
              </a:rPr>
              <a:t>ПОРЯДОК И ОСОБЕННОСТИ </a:t>
            </a:r>
            <a:endParaRPr lang="en-US" sz="2800" b="1" dirty="0">
              <a:latin typeface="+mj-lt"/>
            </a:endParaRPr>
          </a:p>
          <a:p>
            <a:pPr algn="ctr" eaLnBrk="1" hangingPunct="1">
              <a:defRPr/>
            </a:pPr>
            <a:r>
              <a:rPr lang="ru-RU" sz="2800" b="1" dirty="0">
                <a:latin typeface="+mj-lt"/>
              </a:rPr>
              <a:t>приема </a:t>
            </a:r>
            <a:r>
              <a:rPr lang="ru-RU" sz="2800" b="1" dirty="0" smtClean="0">
                <a:latin typeface="+mj-lt"/>
              </a:rPr>
              <a:t>студентов СГУ </a:t>
            </a:r>
            <a:r>
              <a:rPr lang="ru-RU" sz="2800" b="1" dirty="0">
                <a:latin typeface="+mj-lt"/>
              </a:rPr>
              <a:t>в военный учебный центр при </a:t>
            </a:r>
            <a:r>
              <a:rPr lang="ru-RU" sz="2800" b="1" dirty="0">
                <a:cs typeface="Times New Roman" pitchFamily="18" charset="0"/>
              </a:rPr>
              <a:t>СГТУ </a:t>
            </a:r>
            <a:r>
              <a:rPr lang="ru-RU" sz="2800" b="1" dirty="0" smtClean="0">
                <a:cs typeface="Times New Roman" pitchFamily="18" charset="0"/>
              </a:rPr>
              <a:t/>
            </a:r>
            <a:br>
              <a:rPr lang="ru-RU" sz="2800" b="1" dirty="0" smtClean="0">
                <a:cs typeface="Times New Roman" pitchFamily="18" charset="0"/>
              </a:rPr>
            </a:br>
            <a:r>
              <a:rPr lang="ru-RU" sz="2800" b="1" dirty="0" smtClean="0">
                <a:cs typeface="Times New Roman" pitchFamily="18" charset="0"/>
              </a:rPr>
              <a:t>имени </a:t>
            </a:r>
            <a:r>
              <a:rPr lang="ru-RU" sz="2800" b="1" dirty="0">
                <a:cs typeface="Times New Roman" pitchFamily="18" charset="0"/>
              </a:rPr>
              <a:t>Гагарина Ю.А.</a:t>
            </a:r>
            <a:endParaRPr lang="en-US" sz="2800" b="1" dirty="0">
              <a:latin typeface="+mj-lt"/>
            </a:endParaRPr>
          </a:p>
          <a:p>
            <a:pPr algn="ctr" eaLnBrk="1" hangingPunct="1">
              <a:defRPr/>
            </a:pPr>
            <a:endParaRPr lang="ru-RU" sz="3400" b="1" dirty="0">
              <a:latin typeface="+mj-lt"/>
            </a:endParaRPr>
          </a:p>
          <a:p>
            <a:pPr algn="ctr" eaLnBrk="1" hangingPunct="1">
              <a:defRPr/>
            </a:pPr>
            <a:endParaRPr lang="ru-RU" sz="3400" b="1" dirty="0">
              <a:latin typeface="+mj-lt"/>
            </a:endParaRPr>
          </a:p>
          <a:p>
            <a:pPr algn="ctr" eaLnBrk="1" hangingPunct="1">
              <a:defRPr/>
            </a:pPr>
            <a:endParaRPr lang="ru-RU" sz="3400" b="1" dirty="0">
              <a:latin typeface="+mj-lt"/>
            </a:endParaRPr>
          </a:p>
          <a:p>
            <a:pPr algn="ctr" eaLnBrk="1" hangingPunct="1">
              <a:defRPr/>
            </a:pPr>
            <a:r>
              <a:rPr lang="ru-RU" sz="2800" b="1" dirty="0">
                <a:latin typeface="+mj-lt"/>
              </a:rPr>
              <a:t>Саратов </a:t>
            </a:r>
            <a:r>
              <a:rPr lang="ru-RU" sz="2800" b="1" dirty="0" smtClean="0">
                <a:latin typeface="+mj-lt"/>
              </a:rPr>
              <a:t>2023</a:t>
            </a:r>
            <a:endParaRPr lang="ru-RU" sz="2800" b="1" dirty="0">
              <a:latin typeface="+mj-lt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07505" y="116752"/>
            <a:ext cx="8871911" cy="1080000"/>
            <a:chOff x="107505" y="116752"/>
            <a:chExt cx="8871911" cy="1080000"/>
          </a:xfrm>
        </p:grpSpPr>
        <p:pic>
          <p:nvPicPr>
            <p:cNvPr id="7" name="Picture 3" descr="C:\Users\mikhailisenkopv\Desktop\Логотип СГТУ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505" y="116752"/>
              <a:ext cx="1938818" cy="1080000"/>
            </a:xfrm>
            <a:prstGeom prst="rect">
              <a:avLst/>
            </a:prstGeom>
            <a:noFill/>
          </p:spPr>
        </p:pic>
        <p:pic>
          <p:nvPicPr>
            <p:cNvPr id="8" name="Picture 4" descr="C:\Users\mikhailisenkopv\Desktop\Эмблема ВУЦ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44408" y="116752"/>
              <a:ext cx="735008" cy="1080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Прямоугольник 5"/>
          <p:cNvSpPr>
            <a:spLocks noChangeArrowheads="1"/>
          </p:cNvSpPr>
          <p:nvPr/>
        </p:nvSpPr>
        <p:spPr bwMode="auto">
          <a:xfrm>
            <a:off x="1116013" y="1196752"/>
            <a:ext cx="7129462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sz="2400" dirty="0">
                <a:latin typeface="+mn-lt"/>
                <a:cs typeface="Times New Roman" pitchFamily="18" charset="0"/>
              </a:rPr>
              <a:t>После прохождения медицинского освидетельствования и профессионального психологического отбора  в военном комиссариате заполненную Карту медицинского освидетельствования и Карту профессионального психологического отбора.</a:t>
            </a:r>
          </a:p>
          <a:p>
            <a:pPr algn="just" eaLnBrk="1" hangingPunct="1">
              <a:defRPr/>
            </a:pPr>
            <a:r>
              <a:rPr lang="ru-RU" sz="2400" dirty="0">
                <a:latin typeface="+mn-lt"/>
                <a:cs typeface="Times New Roman" pitchFamily="18" charset="0"/>
              </a:rPr>
              <a:t>необходимо сдать </a:t>
            </a:r>
            <a:r>
              <a:rPr lang="ru-RU" sz="2400" dirty="0"/>
              <a:t>секретарю конкурсной комиссии в учебную часть военного учебного центра (туда же где подавали документы для участия в конкурсе)</a:t>
            </a:r>
            <a:r>
              <a:rPr lang="ru-RU" sz="2400" dirty="0">
                <a:latin typeface="+mn-lt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до 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12 мая 2023 г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6544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 24 по 26 мая 2023 г. оценка успеваемости граждан, изъявивших желание пройти военную подготовку</a:t>
            </a:r>
          </a:p>
          <a:p>
            <a:pPr algn="ctr">
              <a:buNone/>
            </a:pPr>
            <a:endParaRPr lang="ru-RU" sz="2800" b="1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Оценка успеваемости кандидатов производится на основании данных, представляемых образовательными организациями (средний балл по зачетной книжке по результатам промежуточной аттестации).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/>
              <a:t>Сведения о результатах оценки успеваемости доводятся до кандидатов в день сдачи установленных нормативов оценки уровня физической подготовленности.</a:t>
            </a:r>
            <a:endParaRPr lang="ru-RU" sz="2400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7191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Последовательность конкурсного отбора</a:t>
            </a:r>
            <a:b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endParaRPr lang="ru-RU" sz="2800" b="1" dirty="0" smtClean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7191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Последовательность конкурсного отбора</a:t>
            </a:r>
            <a:b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endParaRPr lang="ru-RU" sz="28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1052513"/>
            <a:ext cx="8424863" cy="52137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с </a:t>
            </a: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29 мая 2023 г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. согласно расписанию сдачи нормативов </a:t>
            </a:r>
          </a:p>
          <a:p>
            <a:pPr algn="ctr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ru-RU" sz="2400" b="1" dirty="0" smtClean="0">
                <a:latin typeface="+mn-lt"/>
                <a:cs typeface="Times New Roman" pitchFamily="18" charset="0"/>
              </a:rPr>
              <a:t>Оценка </a:t>
            </a:r>
            <a:r>
              <a:rPr lang="ru-RU" sz="2400" b="1" dirty="0">
                <a:latin typeface="+mn-lt"/>
                <a:cs typeface="Times New Roman" pitchFamily="18" charset="0"/>
              </a:rPr>
              <a:t>уровня физической подготовленности</a:t>
            </a:r>
          </a:p>
          <a:p>
            <a:pPr indent="450850"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dirty="0">
                <a:latin typeface="+mn-lt"/>
                <a:cs typeface="Times New Roman" pitchFamily="18" charset="0"/>
              </a:rPr>
              <a:t>Оценка физической подготовленности производится по результатам сдачи нормативов на стадионе СГТУ:</a:t>
            </a:r>
          </a:p>
          <a:p>
            <a:pPr indent="450850"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b="1" dirty="0">
                <a:latin typeface="+mn-lt"/>
                <a:cs typeface="Times New Roman" pitchFamily="18" charset="0"/>
              </a:rPr>
              <a:t>- бег на 100 метров; </a:t>
            </a:r>
          </a:p>
          <a:p>
            <a:pPr indent="450850"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dirty="0">
                <a:latin typeface="+mn-lt"/>
                <a:cs typeface="Times New Roman" pitchFamily="18" charset="0"/>
              </a:rPr>
              <a:t>- </a:t>
            </a:r>
            <a:r>
              <a:rPr lang="ru-RU" altLang="ru-RU" sz="2400" b="1" dirty="0">
                <a:latin typeface="+mn-lt"/>
                <a:cs typeface="Times New Roman" pitchFamily="18" charset="0"/>
              </a:rPr>
              <a:t>подтягивание на перекладине;</a:t>
            </a:r>
          </a:p>
          <a:p>
            <a:pPr indent="450850" algn="just"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b="1" dirty="0">
                <a:latin typeface="+mn-lt"/>
                <a:cs typeface="Times New Roman" pitchFamily="18" charset="0"/>
              </a:rPr>
              <a:t>- бег на 3 километра.</a:t>
            </a:r>
          </a:p>
          <a:p>
            <a:pPr indent="450850" algn="just">
              <a:lnSpc>
                <a:spcPct val="120000"/>
              </a:lnSpc>
              <a:spcBef>
                <a:spcPts val="0"/>
              </a:spcBef>
              <a:defRPr/>
            </a:pPr>
            <a:endParaRPr lang="ru-RU" altLang="ru-RU" sz="2400" dirty="0">
              <a:latin typeface="+mn-lt"/>
              <a:cs typeface="Times New Roman" pitchFamily="18" charset="0"/>
            </a:endParaRPr>
          </a:p>
          <a:p>
            <a:pPr indent="45085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b="1" dirty="0">
                <a:latin typeface="+mn-lt"/>
                <a:cs typeface="Times New Roman" pitchFamily="18" charset="0"/>
              </a:rPr>
              <a:t>Оценка физической подготовленности проводится </a:t>
            </a:r>
            <a:r>
              <a:rPr lang="ru-RU" sz="2400" b="1" dirty="0"/>
              <a:t>специалистами по физическому воспитанию и спорту образовательной организации.</a:t>
            </a:r>
            <a:endParaRPr lang="ru-RU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5746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Последовательность конкурсного отбора</a:t>
            </a:r>
            <a:b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endParaRPr lang="ru-RU" sz="28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765175"/>
            <a:ext cx="8424863" cy="57369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с </a:t>
            </a: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29 мая 2023 г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. согласно расписанию сдачи нормативов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ru-RU" sz="2400" b="1" dirty="0">
                <a:latin typeface="+mn-lt"/>
                <a:cs typeface="Times New Roman" pitchFamily="18" charset="0"/>
              </a:rPr>
              <a:t>Оценка уровня физической подготовленности</a:t>
            </a:r>
            <a:endParaRPr lang="ru-RU" sz="2000" b="1" dirty="0">
              <a:latin typeface="+mn-lt"/>
              <a:cs typeface="Times New Roman" pitchFamily="18" charset="0"/>
            </a:endParaRPr>
          </a:p>
          <a:p>
            <a:pPr indent="450850">
              <a:lnSpc>
                <a:spcPct val="120000"/>
              </a:lnSpc>
              <a:spcBef>
                <a:spcPts val="0"/>
              </a:spcBef>
              <a:defRPr/>
            </a:pPr>
            <a:endParaRPr lang="ru-RU" altLang="ru-RU" sz="600" dirty="0">
              <a:latin typeface="+mn-lt"/>
              <a:cs typeface="Times New Roman" pitchFamily="18" charset="0"/>
            </a:endParaRPr>
          </a:p>
          <a:p>
            <a:pPr indent="45085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altLang="ru-RU" sz="2000" dirty="0">
                <a:latin typeface="+mn-lt"/>
                <a:cs typeface="Times New Roman" pitchFamily="18" charset="0"/>
              </a:rPr>
              <a:t>В указанный расписанием день сдачи нормативов, необходимо прибыть заранее (за 10-15 минут до начала сдачи определённого расписанием сдачи нормативов) с паспортом на стадион СГТУ имени Гагарина Ю.А.</a:t>
            </a:r>
          </a:p>
          <a:p>
            <a:pPr indent="45085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altLang="ru-RU" sz="2000" dirty="0">
                <a:latin typeface="+mn-lt"/>
                <a:cs typeface="Times New Roman" pitchFamily="18" charset="0"/>
              </a:rPr>
              <a:t> Все нормативы (бег на 100 метров, подтягивание на перекладине и бег на 3 километра) сдаются в 1 день.</a:t>
            </a:r>
          </a:p>
          <a:p>
            <a:pPr indent="45085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altLang="ru-RU" sz="2000" dirty="0">
                <a:latin typeface="+mn-lt"/>
                <a:cs typeface="Times New Roman" pitchFamily="18" charset="0"/>
              </a:rPr>
              <a:t>Перед началом сдачи упражнений по физической подготовке кандидат расписывается в Ведомости о готовности к сдаче нормативов, а после их выполнения – расписывается в ознакомлении с результатами выполнения упражнений. </a:t>
            </a:r>
          </a:p>
          <a:p>
            <a:pPr indent="45085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2000" dirty="0"/>
              <a:t>Сведения о результатах оценки физической подготовленности доводятся до кандидатов в день сдачи установленных нормативов непосредственно по окончании их сдачи.</a:t>
            </a:r>
            <a:endParaRPr lang="ru-RU" altLang="ru-RU" sz="20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7191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Последовательность конкурсного отбора</a:t>
            </a:r>
            <a:br>
              <a:rPr lang="ru-RU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endParaRPr lang="ru-RU" sz="28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052513"/>
            <a:ext cx="8208144" cy="580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с </a:t>
            </a: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29 мая 2023 г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. согласно расписанию сдачи нормативов </a:t>
            </a:r>
          </a:p>
          <a:p>
            <a:pPr algn="ctr" eaLnBrk="1" hangingPunct="1">
              <a:lnSpc>
                <a:spcPct val="120000"/>
              </a:lnSpc>
              <a:spcBef>
                <a:spcPts val="0"/>
              </a:spcBef>
              <a:defRPr/>
            </a:pPr>
            <a:endParaRPr lang="ru-RU" sz="1600" b="1" dirty="0" smtClean="0">
              <a:latin typeface="+mn-lt"/>
              <a:cs typeface="Times New Roman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ru-RU" sz="2800" b="1" dirty="0" smtClean="0">
                <a:latin typeface="+mn-lt"/>
                <a:cs typeface="Times New Roman" pitchFamily="18" charset="0"/>
              </a:rPr>
              <a:t>Оценка </a:t>
            </a:r>
            <a:r>
              <a:rPr lang="ru-RU" sz="2800" b="1" dirty="0">
                <a:latin typeface="+mn-lt"/>
                <a:cs typeface="Times New Roman" pitchFamily="18" charset="0"/>
              </a:rPr>
              <a:t>уровня физической подготовленности</a:t>
            </a:r>
            <a:endParaRPr lang="ru-RU" sz="2400" b="1" dirty="0">
              <a:latin typeface="+mn-lt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ru-RU" altLang="ru-RU" sz="1600" dirty="0">
              <a:latin typeface="+mn-lt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ru-RU" altLang="ru-RU" sz="2400" dirty="0">
                <a:latin typeface="+mn-lt"/>
                <a:cs typeface="Times New Roman" pitchFamily="18" charset="0"/>
              </a:rPr>
              <a:t>Если кандидат, во время сдачи  физической подготовки, хотя бы по одному из проверяемых упражнений набрал </a:t>
            </a:r>
            <a:r>
              <a:rPr lang="ru-RU" altLang="ru-RU" sz="2400" b="1" dirty="0">
                <a:latin typeface="+mn-lt"/>
                <a:cs typeface="Times New Roman" pitchFamily="18" charset="0"/>
              </a:rPr>
              <a:t>ниже 26 баллов</a:t>
            </a:r>
            <a:r>
              <a:rPr lang="ru-RU" altLang="ru-RU" sz="2400" dirty="0">
                <a:latin typeface="+mn-lt"/>
                <a:cs typeface="Times New Roman" pitchFamily="18" charset="0"/>
              </a:rPr>
              <a:t> или за три проверяемых упражнения набрал сумму баллов </a:t>
            </a:r>
            <a:r>
              <a:rPr lang="ru-RU" altLang="ru-RU" sz="2400" b="1" dirty="0">
                <a:latin typeface="+mn-lt"/>
                <a:cs typeface="Times New Roman" pitchFamily="18" charset="0"/>
              </a:rPr>
              <a:t>ниже 120</a:t>
            </a:r>
            <a:r>
              <a:rPr lang="ru-RU" altLang="ru-RU" sz="2400" dirty="0">
                <a:latin typeface="+mn-lt"/>
                <a:cs typeface="Times New Roman" pitchFamily="18" charset="0"/>
              </a:rPr>
              <a:t>, к дальнейшему конкурсу не допускается.</a:t>
            </a:r>
            <a:r>
              <a:rPr lang="ru-RU" altLang="ru-RU" sz="2000" dirty="0">
                <a:latin typeface="+mn-lt"/>
                <a:cs typeface="Times New Roman" pitchFamily="18" charset="0"/>
              </a:rPr>
              <a:t>  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ru-RU" altLang="ru-RU" sz="2000" dirty="0">
              <a:latin typeface="+mn-lt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ru-RU" altLang="ru-RU" sz="2000" dirty="0">
              <a:latin typeface="+mn-lt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467545" y="3212976"/>
            <a:ext cx="835292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800" dirty="0" smtClean="0">
                <a:latin typeface="+mn-lt"/>
                <a:cs typeface="Times New Roman" pitchFamily="18" charset="0"/>
              </a:rPr>
              <a:t>Информация </a:t>
            </a:r>
            <a:r>
              <a:rPr lang="ru-RU" sz="2800" dirty="0">
                <a:latin typeface="+mn-lt"/>
                <a:cs typeface="Times New Roman" pitchFamily="18" charset="0"/>
              </a:rPr>
              <a:t>по конкурсному отбору </a:t>
            </a:r>
            <a:r>
              <a:rPr lang="ru-RU" sz="2800" dirty="0" smtClean="0">
                <a:latin typeface="+mn-lt"/>
                <a:cs typeface="Times New Roman" pitchFamily="18" charset="0"/>
              </a:rPr>
              <a:t/>
            </a:r>
            <a:br>
              <a:rPr lang="ru-RU" sz="2800" dirty="0" smtClean="0">
                <a:latin typeface="+mn-lt"/>
                <a:cs typeface="Times New Roman" pitchFamily="18" charset="0"/>
              </a:rPr>
            </a:br>
            <a:r>
              <a:rPr lang="ru-RU" sz="2800" dirty="0" smtClean="0">
                <a:latin typeface="+mn-lt"/>
                <a:cs typeface="Times New Roman" pitchFamily="18" charset="0"/>
              </a:rPr>
              <a:t>размещается  </a:t>
            </a:r>
            <a:r>
              <a:rPr lang="ru-RU" sz="2800" dirty="0">
                <a:latin typeface="+mn-lt"/>
                <a:cs typeface="Times New Roman" pitchFamily="18" charset="0"/>
              </a:rPr>
              <a:t>на сайте  СГТУ </a:t>
            </a:r>
            <a:r>
              <a:rPr lang="ru-RU" sz="2800" dirty="0" smtClean="0">
                <a:latin typeface="+mn-lt"/>
                <a:cs typeface="Times New Roman" pitchFamily="18" charset="0"/>
              </a:rPr>
              <a:t/>
            </a:r>
            <a:br>
              <a:rPr lang="ru-RU" sz="2800" dirty="0" smtClean="0">
                <a:latin typeface="+mn-lt"/>
                <a:cs typeface="Times New Roman" pitchFamily="18" charset="0"/>
              </a:rPr>
            </a:br>
            <a:r>
              <a:rPr lang="ru-RU" sz="2800" dirty="0" smtClean="0">
                <a:latin typeface="+mn-lt"/>
                <a:cs typeface="Times New Roman" pitchFamily="18" charset="0"/>
              </a:rPr>
              <a:t>имени Гагарина </a:t>
            </a:r>
            <a:r>
              <a:rPr lang="ru-RU" sz="2800" dirty="0">
                <a:latin typeface="+mn-lt"/>
                <a:cs typeface="Times New Roman" pitchFamily="18" charset="0"/>
              </a:rPr>
              <a:t>Ю.А.</a:t>
            </a:r>
          </a:p>
          <a:p>
            <a:pPr algn="ctr" eaLnBrk="1" hangingPunct="1">
              <a:defRPr/>
            </a:pPr>
            <a:r>
              <a:rPr lang="ru-RU" sz="2800" dirty="0" smtClean="0">
                <a:latin typeface="+mn-lt"/>
                <a:cs typeface="Times New Roman" pitchFamily="18" charset="0"/>
              </a:rPr>
              <a:t>в </a:t>
            </a:r>
            <a:r>
              <a:rPr lang="ru-RU" sz="2800" dirty="0">
                <a:latin typeface="+mn-lt"/>
                <a:cs typeface="Times New Roman" pitchFamily="18" charset="0"/>
              </a:rPr>
              <a:t>разделе </a:t>
            </a:r>
            <a:r>
              <a:rPr lang="ru-RU" sz="2800" b="1" dirty="0">
                <a:latin typeface="+mn-lt"/>
                <a:cs typeface="Times New Roman" pitchFamily="18" charset="0"/>
              </a:rPr>
              <a:t>«Военная  подготовка</a:t>
            </a:r>
            <a:r>
              <a:rPr lang="ru-RU" sz="2800" b="1" dirty="0" smtClean="0">
                <a:latin typeface="+mn-lt"/>
                <a:cs typeface="Times New Roman" pitchFamily="18" charset="0"/>
              </a:rPr>
              <a:t>»</a:t>
            </a:r>
            <a:endParaRPr lang="ru-RU" sz="2800" b="1" dirty="0">
              <a:latin typeface="+mn-lt"/>
              <a:cs typeface="Times New Roman" pitchFamily="18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67545" y="1683073"/>
            <a:ext cx="8352928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Результаты конкурсного отбора после их утверждения доводятся до студентов через институты в которых они обучаются </a:t>
            </a:r>
            <a:endParaRPr lang="ru-RU" sz="2800" b="1" dirty="0">
              <a:latin typeface="+mn-lt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07505" y="116752"/>
            <a:ext cx="8871911" cy="1080000"/>
            <a:chOff x="107505" y="116752"/>
            <a:chExt cx="8871911" cy="1080000"/>
          </a:xfrm>
        </p:grpSpPr>
        <p:pic>
          <p:nvPicPr>
            <p:cNvPr id="8" name="Picture 3" descr="C:\Users\mikhailisenkopv\Desktop\Логотип СГТУ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505" y="116752"/>
              <a:ext cx="1938818" cy="1080000"/>
            </a:xfrm>
            <a:prstGeom prst="rect">
              <a:avLst/>
            </a:prstGeom>
            <a:noFill/>
          </p:spPr>
        </p:pic>
        <p:pic>
          <p:nvPicPr>
            <p:cNvPr id="9" name="Picture 4" descr="C:\Users\mikhailisenkopv\Desktop\Эмблема ВУЦ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44408" y="116752"/>
              <a:ext cx="735008" cy="1080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9"/>
          <p:cNvSpPr>
            <a:spLocks noChangeArrowheads="1"/>
          </p:cNvSpPr>
          <p:nvPr/>
        </p:nvSpPr>
        <p:spPr bwMode="auto">
          <a:xfrm>
            <a:off x="0" y="2420938"/>
            <a:ext cx="8856663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7" name="Прямоугольник 5"/>
          <p:cNvSpPr>
            <a:spLocks noChangeArrowheads="1"/>
          </p:cNvSpPr>
          <p:nvPr/>
        </p:nvSpPr>
        <p:spPr bwMode="auto">
          <a:xfrm>
            <a:off x="323850" y="365125"/>
            <a:ext cx="86407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latin typeface="+mn-lt"/>
                <a:cs typeface="Times New Roman" pitchFamily="18" charset="0"/>
              </a:rPr>
              <a:t>Порядок прохождения военной подготовки в военном учебном центре при СГТУ имени Гагарина Ю.А.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188" y="1341438"/>
            <a:ext cx="8280400" cy="53975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2"/>
                </a:solidFill>
                <a:cs typeface="Times New Roman" pitchFamily="18" charset="0"/>
              </a:rPr>
              <a:t>Обучение в военном учебном центре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00113" y="1989138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>
                <a:solidFill>
                  <a:schemeClr val="tx2"/>
                </a:solidFill>
                <a:cs typeface="Times New Roman" pitchFamily="18" charset="0"/>
              </a:rPr>
              <a:t>3 семестр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08400" y="1989138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>
                <a:solidFill>
                  <a:schemeClr val="tx2"/>
                </a:solidFill>
                <a:cs typeface="Times New Roman" pitchFamily="18" charset="0"/>
              </a:rPr>
              <a:t>4 семестр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6688" y="1989138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chemeClr val="tx2"/>
                </a:solidFill>
                <a:cs typeface="Times New Roman" pitchFamily="18" charset="0"/>
              </a:rPr>
              <a:t>5 семестр</a:t>
            </a:r>
            <a:endParaRPr lang="ru-RU" sz="20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1188" y="3500438"/>
            <a:ext cx="8280400" cy="54133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2"/>
                </a:solidFill>
                <a:cs typeface="Times New Roman" pitchFamily="18" charset="0"/>
              </a:rPr>
              <a:t>Учебный сбор в войсках военного округа  </a:t>
            </a:r>
            <a:r>
              <a:rPr lang="ru-RU" sz="2000" b="1" dirty="0" smtClean="0">
                <a:solidFill>
                  <a:schemeClr val="tx2"/>
                </a:solidFill>
                <a:cs typeface="Times New Roman" pitchFamily="18" charset="0"/>
              </a:rPr>
              <a:t>(6 семестр)</a:t>
            </a:r>
            <a:endParaRPr lang="ru-RU" sz="20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00113" y="4113213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Прохождение ВВК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708400" y="4113213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Убытие на учебные сборы в воинские части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516688" y="4113213"/>
            <a:ext cx="2016125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Учебные сборы в частях округа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30 дней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1188" y="5589588"/>
            <a:ext cx="8280400" cy="863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spc="-30" dirty="0">
                <a:solidFill>
                  <a:schemeClr val="tx2"/>
                </a:solidFill>
                <a:cs typeface="Times New Roman" pitchFamily="18" charset="0"/>
              </a:rPr>
              <a:t>Аттестация, присвоение воинского звания и зачисление в запас</a:t>
            </a:r>
          </a:p>
          <a:p>
            <a:pPr algn="ctr" eaLnBrk="1" hangingPunct="1">
              <a:defRPr/>
            </a:pPr>
            <a:r>
              <a:rPr lang="ru-RU" sz="2000" b="1" spc="-30" dirty="0">
                <a:solidFill>
                  <a:schemeClr val="tx2"/>
                </a:solidFill>
                <a:cs typeface="Times New Roman" pitchFamily="18" charset="0"/>
              </a:rPr>
              <a:t>(по окончании вуза) 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2987675" y="2395538"/>
            <a:ext cx="647700" cy="4841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5795963" y="2395538"/>
            <a:ext cx="647700" cy="4841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987675" y="4508500"/>
            <a:ext cx="647700" cy="4841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795963" y="4508500"/>
            <a:ext cx="647700" cy="4841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9"/>
          <p:cNvSpPr>
            <a:spLocks noChangeArrowheads="1"/>
          </p:cNvSpPr>
          <p:nvPr/>
        </p:nvSpPr>
        <p:spPr bwMode="auto">
          <a:xfrm>
            <a:off x="0" y="2708275"/>
            <a:ext cx="8856663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3" name="Прямоугольник 5"/>
          <p:cNvSpPr>
            <a:spLocks noChangeArrowheads="1"/>
          </p:cNvSpPr>
          <p:nvPr/>
        </p:nvSpPr>
        <p:spPr bwMode="auto">
          <a:xfrm>
            <a:off x="684213" y="347663"/>
            <a:ext cx="7632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latin typeface="+mn-lt"/>
              </a:rPr>
              <a:t>Порядок приема граждан, изъявивших желание пройти военную подготовку в военном учебном центре при СГТУ имени Гагарина Ю.А.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8313" y="2133600"/>
            <a:ext cx="7704137" cy="576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tx2"/>
                </a:solidFill>
                <a:cs typeface="Times New Roman" pitchFamily="18" charset="0"/>
              </a:rPr>
              <a:t>Предварительный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cs typeface="Times New Roman" pitchFamily="18" charset="0"/>
              </a:rPr>
              <a:t>отбор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2852738"/>
            <a:ext cx="1979612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Общее собрание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76600" y="2852738"/>
            <a:ext cx="1979613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Подача заявления        (с комплектом документов)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156325" y="2852738"/>
            <a:ext cx="1979613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1700" spc="-30" dirty="0">
                <a:solidFill>
                  <a:schemeClr val="tx2"/>
                </a:solidFill>
                <a:cs typeface="Times New Roman" pitchFamily="18" charset="0"/>
              </a:rPr>
              <a:t>Прохождение ВВК и профотбора в ВК (по месту воинского учета)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9750" y="4581525"/>
            <a:ext cx="7704138" cy="576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tx2"/>
                </a:solidFill>
                <a:cs typeface="Times New Roman" pitchFamily="18" charset="0"/>
              </a:rPr>
              <a:t>Конкурсный</a:t>
            </a:r>
            <a:r>
              <a:rPr lang="ru-RU" sz="2400" b="1" dirty="0"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cs typeface="Times New Roman" pitchFamily="18" charset="0"/>
              </a:rPr>
              <a:t>отбор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907704" y="5301208"/>
            <a:ext cx="1979612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Оценка успеваемости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5301208"/>
            <a:ext cx="2159000" cy="12604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/>
                </a:solidFill>
                <a:cs typeface="Times New Roman" pitchFamily="18" charset="0"/>
              </a:rPr>
              <a:t>Оценка уровня физической подготовленности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5364163" y="3286125"/>
            <a:ext cx="647700" cy="4841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2555875" y="3213100"/>
            <a:ext cx="647700" cy="4841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4211638" y="5689600"/>
            <a:ext cx="647700" cy="4841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Прямоугольник 1"/>
          <p:cNvSpPr>
            <a:spLocks noChangeArrowheads="1"/>
          </p:cNvSpPr>
          <p:nvPr/>
        </p:nvSpPr>
        <p:spPr bwMode="auto">
          <a:xfrm>
            <a:off x="539750" y="1628775"/>
            <a:ext cx="80645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sz="2400" dirty="0">
                <a:latin typeface="+mn-lt"/>
                <a:cs typeface="Times New Roman" pitchFamily="18" charset="0"/>
              </a:rPr>
              <a:t>Для участия в конкурсном отборе для допуска к военной подготовке в военном учебном центре, рассматриваются граждане РФ в возрасте до 30 лет*, обучающиеся по очной форме обучения в вузе по направлениям подготовки </a:t>
            </a:r>
            <a:r>
              <a:rPr lang="ru-RU" sz="2400" dirty="0" err="1">
                <a:latin typeface="+mn-lt"/>
                <a:cs typeface="Times New Roman" pitchFamily="18" charset="0"/>
              </a:rPr>
              <a:t>бакалавриата</a:t>
            </a:r>
            <a:r>
              <a:rPr lang="ru-RU" sz="2400" dirty="0">
                <a:latin typeface="+mn-lt"/>
                <a:cs typeface="Times New Roman" pitchFamily="18" charset="0"/>
              </a:rPr>
              <a:t>, </a:t>
            </a:r>
            <a:r>
              <a:rPr lang="ru-RU" sz="2400" dirty="0" err="1">
                <a:latin typeface="+mn-lt"/>
                <a:cs typeface="Times New Roman" pitchFamily="18" charset="0"/>
              </a:rPr>
              <a:t>специалитета</a:t>
            </a:r>
            <a:r>
              <a:rPr lang="ru-RU" sz="2400" dirty="0">
                <a:latin typeface="+mn-lt"/>
                <a:cs typeface="Times New Roman" pitchFamily="18" charset="0"/>
              </a:rPr>
              <a:t> в учебные планы которых включена дисциплина </a:t>
            </a:r>
            <a:r>
              <a:rPr lang="ru-RU" sz="2400" b="1" dirty="0">
                <a:latin typeface="+mn-lt"/>
                <a:cs typeface="Times New Roman" pitchFamily="18" charset="0"/>
              </a:rPr>
              <a:t>«Военная подготовка</a:t>
            </a:r>
            <a:r>
              <a:rPr lang="ru-RU" sz="2400" b="1" dirty="0" smtClean="0">
                <a:latin typeface="+mn-lt"/>
                <a:cs typeface="Times New Roman" pitchFamily="18" charset="0"/>
              </a:rPr>
              <a:t>»</a:t>
            </a:r>
            <a:r>
              <a:rPr lang="ru-RU" sz="2400" dirty="0" smtClean="0">
                <a:latin typeface="+mn-lt"/>
                <a:cs typeface="Times New Roman" pitchFamily="18" charset="0"/>
              </a:rPr>
              <a:t>.</a:t>
            </a:r>
            <a:endParaRPr lang="ru-RU" sz="24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Прямоугольник 1"/>
          <p:cNvSpPr>
            <a:spLocks noChangeArrowheads="1"/>
          </p:cNvSpPr>
          <p:nvPr/>
        </p:nvSpPr>
        <p:spPr bwMode="auto">
          <a:xfrm>
            <a:off x="611188" y="982663"/>
            <a:ext cx="784860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sz="2400" dirty="0">
                <a:latin typeface="+mn-lt"/>
                <a:cs typeface="Times New Roman" pitchFamily="18" charset="0"/>
              </a:rPr>
              <a:t>Отбор граждан из числа студентов </a:t>
            </a:r>
            <a:r>
              <a:rPr lang="ru-RU" sz="2400" dirty="0" smtClean="0">
                <a:latin typeface="+mn-lt"/>
                <a:cs typeface="Times New Roman" pitchFamily="18" charset="0"/>
              </a:rPr>
              <a:t>СГ</a:t>
            </a:r>
            <a:r>
              <a:rPr lang="ru-RU" sz="2400" dirty="0" smtClean="0">
                <a:latin typeface="+mn-lt"/>
                <a:cs typeface="Times New Roman" pitchFamily="18" charset="0"/>
              </a:rPr>
              <a:t>У</a:t>
            </a:r>
            <a:r>
              <a:rPr lang="ru-RU" sz="2400" dirty="0" smtClean="0">
                <a:latin typeface="+mn-lt"/>
                <a:cs typeface="Times New Roman" pitchFamily="18" charset="0"/>
              </a:rPr>
              <a:t> </a:t>
            </a:r>
            <a:r>
              <a:rPr lang="en-US" sz="2400" dirty="0">
                <a:latin typeface="+mn-lt"/>
                <a:cs typeface="Times New Roman" pitchFamily="18" charset="0"/>
              </a:rPr>
              <a:t>1</a:t>
            </a:r>
            <a:r>
              <a:rPr lang="ru-RU" sz="2400" dirty="0">
                <a:latin typeface="+mn-lt"/>
                <a:cs typeface="Times New Roman" pitchFamily="18" charset="0"/>
              </a:rPr>
              <a:t>-го курса очной формы обучения (2-й семестр</a:t>
            </a:r>
            <a:r>
              <a:rPr lang="ru-RU" sz="2400" dirty="0" smtClean="0">
                <a:latin typeface="+mn-lt"/>
                <a:cs typeface="Times New Roman" pitchFamily="18" charset="0"/>
              </a:rPr>
              <a:t>), </a:t>
            </a:r>
            <a:r>
              <a:rPr lang="ru-RU" sz="2400" dirty="0">
                <a:latin typeface="+mn-lt"/>
                <a:cs typeface="Times New Roman" pitchFamily="18" charset="0"/>
              </a:rPr>
              <a:t>изъявивших желание пройти военную подготовку в военном учебном центре при СГТУ имени </a:t>
            </a:r>
            <a:br>
              <a:rPr lang="ru-RU" sz="2400" dirty="0">
                <a:latin typeface="+mn-lt"/>
                <a:cs typeface="Times New Roman" pitchFamily="18" charset="0"/>
              </a:rPr>
            </a:br>
            <a:r>
              <a:rPr lang="ru-RU" sz="2400" dirty="0">
                <a:latin typeface="+mn-lt"/>
                <a:cs typeface="Times New Roman" pitchFamily="18" charset="0"/>
              </a:rPr>
              <a:t>Гагарина Ю.А  включает:</a:t>
            </a:r>
          </a:p>
          <a:p>
            <a:pPr eaLnBrk="1" hangingPunct="1">
              <a:defRPr/>
            </a:pPr>
            <a:endParaRPr lang="ru-RU" sz="2400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400" b="1" u="sng" dirty="0">
                <a:latin typeface="+mn-lt"/>
                <a:cs typeface="Times New Roman" pitchFamily="18" charset="0"/>
              </a:rPr>
              <a:t>Прохождение предварительного отбора</a:t>
            </a:r>
            <a:r>
              <a:rPr lang="ru-RU" sz="2400" dirty="0">
                <a:latin typeface="+mn-lt"/>
                <a:cs typeface="Times New Roman" pitchFamily="18" charset="0"/>
              </a:rPr>
              <a:t> в военных комиссариатах по месту воинского учета гражданина (месту пребывания);</a:t>
            </a:r>
          </a:p>
          <a:p>
            <a:pPr eaLnBrk="1" hangingPunct="1">
              <a:defRPr/>
            </a:pPr>
            <a:endParaRPr lang="ru-RU" sz="2400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400" b="1" u="sng" dirty="0">
                <a:latin typeface="+mn-lt"/>
                <a:cs typeface="Times New Roman" pitchFamily="18" charset="0"/>
              </a:rPr>
              <a:t>Проведение конкурсного отбора</a:t>
            </a:r>
            <a:r>
              <a:rPr lang="ru-RU" sz="2400" dirty="0">
                <a:latin typeface="+mn-lt"/>
                <a:cs typeface="Times New Roman" pitchFamily="18" charset="0"/>
              </a:rPr>
              <a:t> конкурсной комиссией Министерства обороны Российской Федерации (далее - комиссия).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313" y="1412776"/>
            <a:ext cx="8351837" cy="33547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3200" b="1" dirty="0">
                <a:latin typeface="+mn-lt"/>
                <a:cs typeface="Times New Roman" pitchFamily="18" charset="0"/>
              </a:rPr>
              <a:t>Последовательность </a:t>
            </a:r>
            <a:r>
              <a:rPr lang="ru-RU" sz="3200" b="1" dirty="0"/>
              <a:t>приема</a:t>
            </a:r>
            <a:endParaRPr lang="ru-RU" sz="3200" b="1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000" b="1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с</a:t>
            </a:r>
            <a:r>
              <a:rPr lang="ru-RU" sz="3000" b="1" dirty="0" smtClean="0">
                <a:latin typeface="+mn-lt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13 </a:t>
            </a:r>
            <a:r>
              <a:rPr lang="ru-RU" sz="30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марта по </a:t>
            </a:r>
            <a:r>
              <a:rPr lang="ru-RU" sz="3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07 </a:t>
            </a:r>
            <a:r>
              <a:rPr lang="ru-RU" sz="30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апреля </a:t>
            </a:r>
            <a:r>
              <a:rPr lang="ru-RU" sz="30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2023 г</a:t>
            </a:r>
            <a:r>
              <a:rPr lang="ru-RU" sz="30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.</a:t>
            </a:r>
          </a:p>
          <a:p>
            <a:pPr algn="ctr" eaLnBrk="1" hangingPunct="1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подача документов в учебную часть </a:t>
            </a:r>
          </a:p>
          <a:p>
            <a:pPr algn="ctr" eaLnBrk="1" hangingPunct="1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военного учебного центра </a:t>
            </a:r>
            <a:endParaRPr lang="en-US" sz="3000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000" dirty="0">
                <a:latin typeface="+mn-lt"/>
                <a:cs typeface="Times New Roman" pitchFamily="18" charset="0"/>
              </a:rPr>
              <a:t>в рабочие дни </a:t>
            </a:r>
            <a:r>
              <a:rPr lang="ru-RU" sz="3000" b="1" dirty="0">
                <a:latin typeface="+mn-lt"/>
                <a:cs typeface="Times New Roman" pitchFamily="18" charset="0"/>
              </a:rPr>
              <a:t>с </a:t>
            </a:r>
            <a:r>
              <a:rPr lang="ru-RU" sz="3000" b="1" dirty="0" smtClean="0">
                <a:latin typeface="+mn-lt"/>
                <a:cs typeface="Times New Roman" pitchFamily="18" charset="0"/>
              </a:rPr>
              <a:t>9:00 </a:t>
            </a:r>
            <a:r>
              <a:rPr lang="ru-RU" sz="3000" b="1" dirty="0">
                <a:latin typeface="+mn-lt"/>
                <a:cs typeface="Times New Roman" pitchFamily="18" charset="0"/>
              </a:rPr>
              <a:t>до </a:t>
            </a:r>
            <a:r>
              <a:rPr lang="ru-RU" sz="3000" b="1" dirty="0" smtClean="0">
                <a:latin typeface="+mn-lt"/>
                <a:cs typeface="Times New Roman" pitchFamily="18" charset="0"/>
              </a:rPr>
              <a:t>17:00</a:t>
            </a:r>
            <a:endParaRPr lang="ru-RU" sz="3000" b="1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000" b="1" dirty="0">
                <a:latin typeface="+mn-lt"/>
                <a:cs typeface="Times New Roman" pitchFamily="18" charset="0"/>
              </a:rPr>
              <a:t>(перерыв </a:t>
            </a:r>
            <a:r>
              <a:rPr lang="ru-RU" sz="3000" b="1" dirty="0">
                <a:cs typeface="Times New Roman" pitchFamily="18" charset="0"/>
              </a:rPr>
              <a:t>с 12:00 до 13:00</a:t>
            </a:r>
            <a:r>
              <a:rPr lang="ru-RU" sz="3000" b="1" dirty="0">
                <a:latin typeface="+mn-lt"/>
                <a:cs typeface="Times New Roman" pitchFamily="18" charset="0"/>
              </a:rPr>
              <a:t>)</a:t>
            </a:r>
            <a:endParaRPr lang="ru-RU" sz="30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368425"/>
          </a:xfrm>
        </p:spPr>
        <p:txBody>
          <a:bodyPr>
            <a:normAutofit/>
          </a:bodyPr>
          <a:lstStyle/>
          <a:p>
            <a:pPr eaLnBrk="1" fontAlgn="auto" hangingPunct="1">
              <a:lnSpc>
                <a:spcPct val="85000"/>
              </a:lnSpc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+mn-lt"/>
                <a:cs typeface="Times New Roman" pitchFamily="18" charset="0"/>
              </a:rPr>
              <a:t>Перечень документов для 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изъявивших желание пройти военную подготовку в военном учебном центре по программе военной подготовки солдат запаса</a:t>
            </a:r>
            <a:endParaRPr lang="ru-RU" sz="3200" b="1" dirty="0" smtClean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179388" y="1505130"/>
            <a:ext cx="8785225" cy="531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1</a:t>
            </a:r>
            <a:r>
              <a:rPr lang="en-US" sz="1600" dirty="0">
                <a:latin typeface="+mn-lt"/>
                <a:cs typeface="Times New Roman" pitchFamily="18" charset="0"/>
              </a:rPr>
              <a:t>.</a:t>
            </a:r>
            <a:r>
              <a:rPr lang="ru-RU" sz="1600" dirty="0">
                <a:latin typeface="+mn-lt"/>
                <a:cs typeface="Times New Roman" pitchFamily="18" charset="0"/>
              </a:rPr>
              <a:t> Заявление </a:t>
            </a:r>
            <a:r>
              <a:rPr lang="en-US" sz="1600" b="1" dirty="0">
                <a:latin typeface="+mn-lt"/>
                <a:cs typeface="Times New Roman" pitchFamily="18" charset="0"/>
              </a:rPr>
              <a:t>(</a:t>
            </a:r>
            <a:r>
              <a:rPr lang="ru-RU" sz="1600" b="1" dirty="0">
                <a:latin typeface="+mn-lt"/>
                <a:cs typeface="Times New Roman" pitchFamily="18" charset="0"/>
              </a:rPr>
              <a:t>пишется в военном учебном центре, при наличии всех необходимых документов, копий и оригиналов);</a:t>
            </a:r>
            <a:endParaRPr lang="en-US" sz="1600" b="1" dirty="0">
              <a:latin typeface="+mn-lt"/>
              <a:cs typeface="Times New Roman" pitchFamily="18" charset="0"/>
            </a:endParaRPr>
          </a:p>
          <a:p>
            <a:pPr algn="just" eaLnBrk="1" hangingPunct="1">
              <a:lnSpc>
                <a:spcPct val="85000"/>
              </a:lnSpc>
              <a:defRPr/>
            </a:pPr>
            <a:r>
              <a:rPr lang="en-US" sz="1600" dirty="0">
                <a:latin typeface="+mn-lt"/>
                <a:cs typeface="Times New Roman" pitchFamily="18" charset="0"/>
              </a:rPr>
              <a:t>2</a:t>
            </a:r>
            <a:r>
              <a:rPr lang="ru-RU" sz="1600" dirty="0">
                <a:latin typeface="+mn-lt"/>
                <a:cs typeface="Times New Roman" pitchFamily="18" charset="0"/>
              </a:rPr>
              <a:t>.  Согласие на обработку персональных данных </a:t>
            </a:r>
            <a:r>
              <a:rPr lang="ru-RU" sz="1600" b="1" dirty="0">
                <a:latin typeface="+mn-lt"/>
                <a:cs typeface="Times New Roman" pitchFamily="18" charset="0"/>
              </a:rPr>
              <a:t>(заполняется и подписывается в военном учебном центре) ;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en-US" sz="1600" dirty="0">
                <a:latin typeface="+mn-lt"/>
                <a:cs typeface="Times New Roman" pitchFamily="18" charset="0"/>
              </a:rPr>
              <a:t>3</a:t>
            </a:r>
            <a:r>
              <a:rPr lang="ru-RU" sz="1600" dirty="0">
                <a:latin typeface="+mn-lt"/>
                <a:cs typeface="Times New Roman" pitchFamily="18" charset="0"/>
              </a:rPr>
              <a:t>. </a:t>
            </a:r>
            <a:r>
              <a:rPr lang="ru-RU" sz="1600" dirty="0" smtClean="0"/>
              <a:t>Копия страницы паспорта гражданина Российской Федерации (стр. №2,3 – данные о владельце: Ф.И.О., пол, дата и место рождения, кем и когда выдан паспорт)</a:t>
            </a:r>
            <a:r>
              <a:rPr lang="en-US" sz="1600" dirty="0" smtClean="0">
                <a:latin typeface="+mn-lt"/>
                <a:cs typeface="Times New Roman" pitchFamily="18" charset="0"/>
              </a:rPr>
              <a:t> </a:t>
            </a:r>
            <a:r>
              <a:rPr lang="en-US" sz="1600" b="1" dirty="0">
                <a:latin typeface="+mn-lt"/>
                <a:cs typeface="Times New Roman" pitchFamily="18" charset="0"/>
              </a:rPr>
              <a:t>(</a:t>
            </a:r>
            <a:r>
              <a:rPr lang="ru-RU" sz="1600" b="1" dirty="0">
                <a:latin typeface="+mn-lt"/>
                <a:cs typeface="Times New Roman" pitchFamily="18" charset="0"/>
              </a:rPr>
              <a:t>наличие оригинала);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4. </a:t>
            </a:r>
            <a:r>
              <a:rPr lang="ru-RU" sz="1600" dirty="0" smtClean="0"/>
              <a:t>Копия удостоверения гражданина подлежащего призыву (страницы с 1-й по 5-ю включительно)</a:t>
            </a:r>
            <a:r>
              <a:rPr lang="ru-RU" sz="1600" dirty="0" smtClean="0">
                <a:latin typeface="+mn-lt"/>
                <a:cs typeface="Times New Roman" pitchFamily="18" charset="0"/>
              </a:rPr>
              <a:t> </a:t>
            </a:r>
            <a:r>
              <a:rPr lang="en-US" sz="1600" b="1" dirty="0">
                <a:latin typeface="+mn-lt"/>
                <a:cs typeface="Times New Roman" pitchFamily="18" charset="0"/>
              </a:rPr>
              <a:t>(</a:t>
            </a:r>
            <a:r>
              <a:rPr lang="ru-RU" sz="1600" b="1" dirty="0">
                <a:latin typeface="+mn-lt"/>
                <a:cs typeface="Times New Roman" pitchFamily="18" charset="0"/>
              </a:rPr>
              <a:t>наличие оригинала);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5.  Характеристика из </a:t>
            </a:r>
            <a:r>
              <a:rPr lang="ru-RU" sz="1600" dirty="0" smtClean="0">
                <a:latin typeface="+mn-lt"/>
                <a:cs typeface="Times New Roman" pitchFamily="18" charset="0"/>
              </a:rPr>
              <a:t>института(факультета)</a:t>
            </a:r>
            <a:r>
              <a:rPr lang="en-US" sz="1600" b="1" dirty="0" smtClean="0">
                <a:latin typeface="+mn-lt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+mn-lt"/>
                <a:cs typeface="Times New Roman" pitchFamily="18" charset="0"/>
              </a:rPr>
              <a:t>(подпись директора (декана) института (факультета) и печать) </a:t>
            </a:r>
            <a:r>
              <a:rPr lang="ru-RU" sz="1600" dirty="0">
                <a:latin typeface="+mn-lt"/>
                <a:cs typeface="Times New Roman" pitchFamily="18" charset="0"/>
              </a:rPr>
              <a:t>в 2-х экз</a:t>
            </a:r>
            <a:r>
              <a:rPr lang="ru-RU" sz="1600" dirty="0" smtClean="0">
                <a:latin typeface="+mn-lt"/>
                <a:cs typeface="Times New Roman" pitchFamily="18" charset="0"/>
              </a:rPr>
              <a:t>.;</a:t>
            </a:r>
            <a:endParaRPr lang="ru-RU" sz="1600" dirty="0">
              <a:latin typeface="+mn-lt"/>
              <a:cs typeface="Times New Roman" pitchFamily="18" charset="0"/>
            </a:endParaRP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6.  Справка из института, </a:t>
            </a:r>
            <a:r>
              <a:rPr lang="ru-RU" sz="1600" dirty="0"/>
              <a:t>подтверждающая обучение студента по очной форме обучения в этой образовательной организации;</a:t>
            </a:r>
            <a:endParaRPr lang="ru-RU" sz="1600" dirty="0">
              <a:latin typeface="+mn-lt"/>
              <a:cs typeface="Times New Roman" pitchFamily="18" charset="0"/>
            </a:endParaRP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7. </a:t>
            </a:r>
            <a:r>
              <a:rPr lang="ru-RU" sz="1600" dirty="0"/>
              <a:t>Цветная </a:t>
            </a:r>
            <a:r>
              <a:rPr lang="ru-RU" sz="1600" dirty="0" smtClean="0"/>
              <a:t>фотография 4х6 </a:t>
            </a:r>
            <a:r>
              <a:rPr lang="ru-RU" sz="1600" dirty="0"/>
              <a:t>см </a:t>
            </a:r>
            <a:r>
              <a:rPr lang="ru-RU" sz="1600" dirty="0" smtClean="0"/>
              <a:t> </a:t>
            </a:r>
            <a:r>
              <a:rPr lang="ru-RU" sz="1600" dirty="0"/>
              <a:t>без головного убора </a:t>
            </a:r>
            <a:r>
              <a:rPr lang="ru-RU" sz="1600" dirty="0" smtClean="0"/>
              <a:t>без </a:t>
            </a:r>
            <a:r>
              <a:rPr lang="ru-RU" sz="1600" dirty="0"/>
              <a:t>уголка на матовой </a:t>
            </a:r>
            <a:r>
              <a:rPr lang="ru-RU" sz="1600" dirty="0" smtClean="0"/>
              <a:t>бумаге</a:t>
            </a:r>
            <a:r>
              <a:rPr lang="ru-RU" sz="1600" dirty="0">
                <a:latin typeface="Arial" panose="020B0604020202020204" pitchFamily="34" charset="0"/>
              </a:rPr>
              <a:t> </a:t>
            </a:r>
            <a:r>
              <a:rPr lang="ru-RU" sz="1600" dirty="0" smtClean="0">
                <a:latin typeface="+mn-lt"/>
                <a:cs typeface="Times New Roman" pitchFamily="18" charset="0"/>
              </a:rPr>
              <a:t>- 1 </a:t>
            </a:r>
            <a:r>
              <a:rPr lang="ru-RU" sz="1600" dirty="0">
                <a:latin typeface="+mn-lt"/>
                <a:cs typeface="Times New Roman" pitchFamily="18" charset="0"/>
              </a:rPr>
              <a:t>шт.</a:t>
            </a:r>
            <a:r>
              <a:rPr lang="ru-RU" sz="1600" b="1" dirty="0">
                <a:latin typeface="+mn-lt"/>
                <a:cs typeface="Times New Roman" pitchFamily="18" charset="0"/>
              </a:rPr>
              <a:t>;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8.  Справка о наличии (отсутствии) судимости и (или) факта уголовного преследования, 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dirty="0">
                <a:latin typeface="+mn-lt"/>
                <a:cs typeface="Times New Roman" pitchFamily="18" charset="0"/>
              </a:rPr>
              <a:t>либо о прекращении уголовного преследования </a:t>
            </a:r>
            <a:r>
              <a:rPr lang="ru-RU" sz="1600" b="1" dirty="0">
                <a:latin typeface="+mn-lt"/>
                <a:cs typeface="Times New Roman" pitchFamily="18" charset="0"/>
              </a:rPr>
              <a:t>(выдается органами МВД или через </a:t>
            </a:r>
          </a:p>
          <a:p>
            <a:pPr algn="just" eaLnBrk="1" hangingPunct="1">
              <a:lnSpc>
                <a:spcPct val="85000"/>
              </a:lnSpc>
              <a:defRPr/>
            </a:pPr>
            <a:r>
              <a:rPr lang="ru-RU" sz="1600" b="1" dirty="0">
                <a:latin typeface="+mn-lt"/>
                <a:cs typeface="Times New Roman" pitchFamily="18" charset="0"/>
              </a:rPr>
              <a:t>сервис сайта </a:t>
            </a:r>
            <a:r>
              <a:rPr lang="ru-RU" sz="1600" b="1" dirty="0" err="1">
                <a:latin typeface="+mn-lt"/>
                <a:cs typeface="Times New Roman" pitchFamily="18" charset="0"/>
              </a:rPr>
              <a:t>Госуслуги</a:t>
            </a:r>
            <a:r>
              <a:rPr lang="ru-RU" sz="1600" b="1" dirty="0">
                <a:latin typeface="+mn-lt"/>
                <a:cs typeface="Times New Roman" pitchFamily="18" charset="0"/>
              </a:rPr>
              <a:t>, </a:t>
            </a:r>
            <a:r>
              <a:rPr lang="ru-RU" sz="1600" dirty="0"/>
              <a:t>дата выдачи справки не должна быть ранее даты приказа ректора СГТУ о проведении конкурсного отбора, если студент не успевает получить справку до сдачи заявления, то можно ее сдать вместе с результатами  медицинского освидетельствования и профессионально психологического отбора в военном комиссариате но обязательно </a:t>
            </a:r>
            <a:r>
              <a:rPr lang="ru-RU" sz="1600" dirty="0" smtClean="0">
                <a:solidFill>
                  <a:srgbClr val="FF0000"/>
                </a:solidFill>
              </a:rPr>
              <a:t>не позднее  12 мая 2023г</a:t>
            </a:r>
            <a:r>
              <a:rPr lang="ru-RU" sz="1600" dirty="0">
                <a:solidFill>
                  <a:srgbClr val="FF0000"/>
                </a:solidFill>
              </a:rPr>
              <a:t>.</a:t>
            </a:r>
            <a:r>
              <a:rPr lang="ru-RU" sz="1600" dirty="0"/>
              <a:t>)</a:t>
            </a:r>
            <a:r>
              <a:rPr lang="ru-RU" sz="1600" b="1" dirty="0">
                <a:latin typeface="+mn-lt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85000"/>
              </a:lnSpc>
              <a:defRPr/>
            </a:pPr>
            <a:endParaRPr lang="ru-RU" sz="900" b="1" dirty="0">
              <a:latin typeface="+mn-lt"/>
              <a:cs typeface="Times New Roman" pitchFamily="18" charset="0"/>
            </a:endParaRPr>
          </a:p>
          <a:p>
            <a:pPr algn="ctr" eaLnBrk="1" hangingPunct="1">
              <a:lnSpc>
                <a:spcPct val="85000"/>
              </a:lnSpc>
              <a:defRPr/>
            </a:pPr>
            <a:r>
              <a:rPr lang="ru-RU" b="1" dirty="0">
                <a:latin typeface="Arial" panose="020B0604020202020204" pitchFamily="34" charset="0"/>
              </a:rPr>
              <a:t>При подаче копий документов секретарю конкурсной комиссии предъявляются оригиналы документов для проверки подлинности их копий, в том числе предъявляется студенческий билет.</a:t>
            </a:r>
            <a:endParaRPr lang="ru-RU" b="1" dirty="0">
              <a:latin typeface="+mn-lt"/>
              <a:cs typeface="Times New Roman" pitchFamily="18" charset="0"/>
            </a:endParaRPr>
          </a:p>
        </p:txBody>
      </p:sp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1619250" y="1094830"/>
            <a:ext cx="6359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необходимо подать до 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7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апреля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2023 г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539552" y="908720"/>
            <a:ext cx="81375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>
                <a:latin typeface="+mn-lt"/>
                <a:cs typeface="Times New Roman" pitchFamily="18" charset="0"/>
              </a:rPr>
              <a:t>Каждый студент после подачи документов получает на руки документы </a:t>
            </a:r>
            <a:r>
              <a:rPr lang="ru-RU" sz="2400" b="1" dirty="0">
                <a:latin typeface="+mn-lt"/>
                <a:cs typeface="Times New Roman" pitchFamily="18" charset="0"/>
              </a:rPr>
              <a:t>для военного комиссариата</a:t>
            </a:r>
            <a:r>
              <a:rPr lang="ru-RU" sz="2400" dirty="0">
                <a:latin typeface="+mn-lt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endParaRPr lang="ru-RU" sz="2400" dirty="0">
              <a:latin typeface="+mn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sz="2400" dirty="0" smtClean="0">
                <a:latin typeface="+mn-lt"/>
                <a:cs typeface="Times New Roman" pitchFamily="18" charset="0"/>
              </a:rPr>
              <a:t>1. Характеристика </a:t>
            </a:r>
            <a:r>
              <a:rPr lang="ru-RU" sz="2400" dirty="0">
                <a:latin typeface="+mn-lt"/>
                <a:cs typeface="Times New Roman" pitchFamily="18" charset="0"/>
              </a:rPr>
              <a:t>из </a:t>
            </a:r>
            <a:r>
              <a:rPr lang="ru-RU" sz="2400" dirty="0" smtClean="0">
                <a:latin typeface="+mn-lt"/>
                <a:cs typeface="Times New Roman" pitchFamily="18" charset="0"/>
              </a:rPr>
              <a:t>института (факультета) </a:t>
            </a:r>
            <a:r>
              <a:rPr lang="ru-RU" sz="2400" dirty="0">
                <a:latin typeface="+mn-lt"/>
                <a:cs typeface="Times New Roman" pitchFamily="18" charset="0"/>
              </a:rPr>
              <a:t>– 1 (один) экземпляр.</a:t>
            </a:r>
          </a:p>
          <a:p>
            <a:pPr algn="just" eaLnBrk="1" hangingPunct="1">
              <a:defRPr/>
            </a:pPr>
            <a:r>
              <a:rPr lang="ru-RU" sz="2400" dirty="0" smtClean="0">
                <a:latin typeface="+mn-lt"/>
                <a:cs typeface="Times New Roman" pitchFamily="18" charset="0"/>
              </a:rPr>
              <a:t>2. Направление </a:t>
            </a:r>
            <a:r>
              <a:rPr lang="ru-RU" sz="2400" dirty="0">
                <a:latin typeface="+mn-lt"/>
                <a:cs typeface="Times New Roman" pitchFamily="18" charset="0"/>
              </a:rPr>
              <a:t>на медицинское освидетельствование в военный комиссариат, </a:t>
            </a:r>
            <a:r>
              <a:rPr lang="ru-RU" sz="2400" dirty="0" smtClean="0">
                <a:latin typeface="+mn-lt"/>
                <a:cs typeface="Times New Roman" pitchFamily="18" charset="0"/>
              </a:rPr>
              <a:t>(по месту воинского учета).</a:t>
            </a:r>
            <a:endParaRPr lang="ru-RU" sz="2400" dirty="0">
              <a:latin typeface="+mn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sz="2400" dirty="0" smtClean="0">
                <a:latin typeface="+mn-lt"/>
                <a:cs typeface="Times New Roman" pitchFamily="18" charset="0"/>
              </a:rPr>
              <a:t>3. Карта  </a:t>
            </a:r>
            <a:r>
              <a:rPr lang="ru-RU" sz="2400" dirty="0">
                <a:latin typeface="+mn-lt"/>
                <a:cs typeface="Times New Roman" pitchFamily="18" charset="0"/>
              </a:rPr>
              <a:t>медицинского освидетельствования гражданина, поступающего в военный учебный центр при федеральной государственной образовательной организации высшего </a:t>
            </a:r>
            <a:r>
              <a:rPr lang="ru-RU" sz="2400" dirty="0" smtClean="0">
                <a:latin typeface="+mn-lt"/>
                <a:cs typeface="Times New Roman" pitchFamily="18" charset="0"/>
              </a:rPr>
              <a:t>образования (с фотографией </a:t>
            </a:r>
            <a:br>
              <a:rPr lang="ru-RU" sz="2400" dirty="0" smtClean="0">
                <a:latin typeface="+mn-lt"/>
                <a:cs typeface="Times New Roman" pitchFamily="18" charset="0"/>
              </a:rPr>
            </a:br>
            <a:r>
              <a:rPr lang="ru-RU" sz="2400" dirty="0" smtClean="0">
                <a:latin typeface="+mn-lt"/>
                <a:cs typeface="Times New Roman" pitchFamily="18" charset="0"/>
              </a:rPr>
              <a:t>4х6 </a:t>
            </a:r>
            <a:r>
              <a:rPr lang="ru-RU" sz="2400" dirty="0">
                <a:latin typeface="+mn-lt"/>
                <a:cs typeface="Times New Roman" pitchFamily="18" charset="0"/>
              </a:rPr>
              <a:t>см</a:t>
            </a:r>
            <a:r>
              <a:rPr lang="ru-RU" sz="2400" dirty="0" smtClean="0">
                <a:latin typeface="+mn-lt"/>
                <a:cs typeface="Times New Roman" pitchFamily="18" charset="0"/>
              </a:rPr>
              <a:t>).</a:t>
            </a:r>
            <a:endParaRPr lang="ru-RU" sz="2400" dirty="0">
              <a:latin typeface="+mn-lt"/>
              <a:cs typeface="Times New Roman" pitchFamily="18" charset="0"/>
            </a:endParaRPr>
          </a:p>
          <a:p>
            <a:pPr eaLnBrk="1" hangingPunct="1">
              <a:defRPr/>
            </a:pPr>
            <a:endParaRPr lang="ru-RU" sz="2400" dirty="0">
              <a:latin typeface="+mn-lt"/>
              <a:cs typeface="Times New Roman" pitchFamily="18" charset="0"/>
            </a:endParaRPr>
          </a:p>
          <a:p>
            <a:pPr eaLnBrk="1" hangingPunct="1">
              <a:defRPr/>
            </a:pPr>
            <a:endParaRPr lang="ru-RU" sz="24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188" y="1196975"/>
            <a:ext cx="7720012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dirty="0">
                <a:latin typeface="+mn-lt"/>
                <a:cs typeface="Times New Roman" pitchFamily="18" charset="0"/>
              </a:rPr>
              <a:t>Последовательность отбора</a:t>
            </a:r>
          </a:p>
          <a:p>
            <a:pPr algn="ctr" eaLnBrk="1" hangingPunct="1">
              <a:defRPr/>
            </a:pPr>
            <a:endParaRPr lang="ru-RU" sz="2800" b="1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с 1 апреля по 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12 мая 2023 г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.</a:t>
            </a:r>
            <a:r>
              <a:rPr lang="ru-RU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Проведение предварительного отбора </a:t>
            </a:r>
            <a:endParaRPr lang="en-US" sz="2800" dirty="0">
              <a:latin typeface="+mn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800" dirty="0">
                <a:latin typeface="+mn-lt"/>
                <a:cs typeface="Times New Roman" pitchFamily="18" charset="0"/>
              </a:rPr>
              <a:t>прохождение медицинского освидетельствования и профессионально психологического отбора в военных комиссариатах </a:t>
            </a:r>
            <a:r>
              <a:rPr lang="ru-RU" sz="2800" b="1" dirty="0" smtClean="0">
                <a:latin typeface="+mn-lt"/>
                <a:cs typeface="Times New Roman" pitchFamily="18" charset="0"/>
              </a:rPr>
              <a:t>по месту </a:t>
            </a:r>
            <a:r>
              <a:rPr lang="ru-RU" sz="2800" b="1" dirty="0">
                <a:latin typeface="+mn-lt"/>
                <a:cs typeface="Times New Roman" pitchFamily="18" charset="0"/>
              </a:rPr>
              <a:t>воинского учёта</a:t>
            </a:r>
          </a:p>
          <a:p>
            <a:pPr algn="ctr" eaLnBrk="1" hangingPunct="1">
              <a:defRPr/>
            </a:pPr>
            <a:endParaRPr lang="ru-RU" sz="2800" dirty="0">
              <a:latin typeface="+mn-lt"/>
            </a:endParaRPr>
          </a:p>
          <a:p>
            <a:pPr algn="ctr" eaLnBrk="1" hangingPunct="1">
              <a:defRPr/>
            </a:pP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4293</TotalTime>
  <Words>975</Words>
  <Application>Microsoft Office PowerPoint</Application>
  <PresentationFormat>Экран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 Перечень документов для изъявивших желание пройти военную подготовку в военном учебном центре по программе военной подготовки солдат запаса</vt:lpstr>
      <vt:lpstr>Слайд 8</vt:lpstr>
      <vt:lpstr>Слайд 9</vt:lpstr>
      <vt:lpstr>Слайд 10</vt:lpstr>
      <vt:lpstr>Последовательность конкурсного отбора </vt:lpstr>
      <vt:lpstr>Последовательность конкурсного отбора </vt:lpstr>
      <vt:lpstr>Последовательность конкурсного отбора </vt:lpstr>
      <vt:lpstr>Последовательность конкурсного отбора </vt:lpstr>
      <vt:lpstr>Слайд 15</vt:lpstr>
    </vt:vector>
  </TitlesOfParts>
  <Company>ГОУ ВПО СГТУ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evstafievamv</dc:creator>
  <cp:lastModifiedBy>sedavkinaua</cp:lastModifiedBy>
  <cp:revision>206</cp:revision>
  <dcterms:created xsi:type="dcterms:W3CDTF">2017-01-23T07:33:42Z</dcterms:created>
  <dcterms:modified xsi:type="dcterms:W3CDTF">2023-03-01T12:17:57Z</dcterms:modified>
</cp:coreProperties>
</file>